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Inter Light" charset="1" panose="02000503000000020004"/>
      <p:regular r:id="rId14"/>
    </p:embeddedFont>
    <p:embeddedFont>
      <p:font typeface="Arcade Gamer" charset="1" panose="00000000000000000000"/>
      <p:regular r:id="rId15"/>
    </p:embeddedFont>
    <p:embeddedFont>
      <p:font typeface="Cy Grotesk Grand Bold" charset="1" panose="00000807000000000000"/>
      <p:regular r:id="rId16"/>
    </p:embeddedFont>
    <p:embeddedFont>
      <p:font typeface="Brittany" charset="1" panose="00000000000000000000"/>
      <p:regular r:id="rId17"/>
    </p:embeddedFont>
    <p:embeddedFont>
      <p:font typeface="Inter Bold" charset="1" panose="020B080203000000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AutoShape 2" id="2"/>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3" id="3"/>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AutoShape 4" id="4"/>
          <p:cNvSpPr/>
          <p:nvPr/>
        </p:nvSpPr>
        <p:spPr>
          <a:xfrm>
            <a:off x="-500373" y="8743366"/>
            <a:ext cx="19148028" cy="0"/>
          </a:xfrm>
          <a:prstGeom prst="line">
            <a:avLst/>
          </a:prstGeom>
          <a:ln cap="flat" w="9525">
            <a:solidFill>
              <a:srgbClr val="000000"/>
            </a:solidFill>
            <a:prstDash val="solid"/>
            <a:headEnd type="none" len="sm" w="sm"/>
            <a:tailEnd type="none" len="sm" w="sm"/>
          </a:ln>
        </p:spPr>
      </p:sp>
      <p:sp>
        <p:nvSpPr>
          <p:cNvPr name="AutoShape 5" id="5"/>
          <p:cNvSpPr/>
          <p:nvPr/>
        </p:nvSpPr>
        <p:spPr>
          <a:xfrm>
            <a:off x="-500373" y="9721443"/>
            <a:ext cx="19148028"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66324" y="9107487"/>
            <a:ext cx="324752" cy="324752"/>
          </a:xfrm>
          <a:custGeom>
            <a:avLst/>
            <a:gdLst/>
            <a:ahLst/>
            <a:cxnLst/>
            <a:rect r="r" b="b" t="t" l="l"/>
            <a:pathLst>
              <a:path h="324752" w="324752">
                <a:moveTo>
                  <a:pt x="0" y="0"/>
                </a:moveTo>
                <a:lnTo>
                  <a:pt x="324752" y="0"/>
                </a:lnTo>
                <a:lnTo>
                  <a:pt x="324752" y="324753"/>
                </a:lnTo>
                <a:lnTo>
                  <a:pt x="0" y="32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098822"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7098822" y="9107487"/>
            <a:ext cx="324752" cy="324752"/>
          </a:xfrm>
          <a:custGeom>
            <a:avLst/>
            <a:gdLst/>
            <a:ahLst/>
            <a:cxnLst/>
            <a:rect r="r" b="b" t="t" l="l"/>
            <a:pathLst>
              <a:path h="324752" w="324752">
                <a:moveTo>
                  <a:pt x="0" y="0"/>
                </a:moveTo>
                <a:lnTo>
                  <a:pt x="324752" y="0"/>
                </a:lnTo>
                <a:lnTo>
                  <a:pt x="324752" y="324753"/>
                </a:lnTo>
                <a:lnTo>
                  <a:pt x="0" y="32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1977740" y="8895925"/>
            <a:ext cx="4703910" cy="627911"/>
            <a:chOff x="0" y="0"/>
            <a:chExt cx="1238890" cy="165376"/>
          </a:xfrm>
        </p:grpSpPr>
        <p:sp>
          <p:nvSpPr>
            <p:cNvPr name="Freeform 11" id="11"/>
            <p:cNvSpPr/>
            <p:nvPr/>
          </p:nvSpPr>
          <p:spPr>
            <a:xfrm flipH="false" flipV="false" rot="0">
              <a:off x="0" y="0"/>
              <a:ext cx="1238890" cy="165376"/>
            </a:xfrm>
            <a:custGeom>
              <a:avLst/>
              <a:gdLst/>
              <a:ahLst/>
              <a:cxnLst/>
              <a:rect r="r" b="b" t="t" l="l"/>
              <a:pathLst>
                <a:path h="165376" w="1238890">
                  <a:moveTo>
                    <a:pt x="82688" y="0"/>
                  </a:moveTo>
                  <a:lnTo>
                    <a:pt x="1156202" y="0"/>
                  </a:lnTo>
                  <a:cubicBezTo>
                    <a:pt x="1178132" y="0"/>
                    <a:pt x="1199164" y="8712"/>
                    <a:pt x="1214671" y="24219"/>
                  </a:cubicBezTo>
                  <a:cubicBezTo>
                    <a:pt x="1230178" y="39726"/>
                    <a:pt x="1238890" y="60758"/>
                    <a:pt x="1238890" y="82688"/>
                  </a:cubicBezTo>
                  <a:lnTo>
                    <a:pt x="1238890" y="82688"/>
                  </a:lnTo>
                  <a:cubicBezTo>
                    <a:pt x="1238890" y="128355"/>
                    <a:pt x="1201869" y="165376"/>
                    <a:pt x="1156202"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2" id="12"/>
            <p:cNvSpPr txBox="true"/>
            <p:nvPr/>
          </p:nvSpPr>
          <p:spPr>
            <a:xfrm>
              <a:off x="0" y="-38100"/>
              <a:ext cx="1238890" cy="203476"/>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29479" y="8895925"/>
            <a:ext cx="3242673" cy="627911"/>
            <a:chOff x="0" y="0"/>
            <a:chExt cx="854037" cy="165376"/>
          </a:xfrm>
        </p:grpSpPr>
        <p:sp>
          <p:nvSpPr>
            <p:cNvPr name="Freeform 14" id="14"/>
            <p:cNvSpPr/>
            <p:nvPr/>
          </p:nvSpPr>
          <p:spPr>
            <a:xfrm flipH="false" flipV="false" rot="0">
              <a:off x="0" y="0"/>
              <a:ext cx="854037" cy="165376"/>
            </a:xfrm>
            <a:custGeom>
              <a:avLst/>
              <a:gdLst/>
              <a:ahLst/>
              <a:cxnLst/>
              <a:rect r="r" b="b" t="t" l="l"/>
              <a:pathLst>
                <a:path h="165376" w="854037">
                  <a:moveTo>
                    <a:pt x="82688" y="0"/>
                  </a:moveTo>
                  <a:lnTo>
                    <a:pt x="771349" y="0"/>
                  </a:lnTo>
                  <a:cubicBezTo>
                    <a:pt x="793280" y="0"/>
                    <a:pt x="814312" y="8712"/>
                    <a:pt x="829819" y="24219"/>
                  </a:cubicBezTo>
                  <a:cubicBezTo>
                    <a:pt x="845325" y="39726"/>
                    <a:pt x="854037" y="60758"/>
                    <a:pt x="854037" y="82688"/>
                  </a:cubicBezTo>
                  <a:lnTo>
                    <a:pt x="854037" y="82688"/>
                  </a:lnTo>
                  <a:cubicBezTo>
                    <a:pt x="854037" y="104618"/>
                    <a:pt x="845325" y="125650"/>
                    <a:pt x="829819" y="141157"/>
                  </a:cubicBezTo>
                  <a:cubicBezTo>
                    <a:pt x="814312" y="156664"/>
                    <a:pt x="793280" y="165376"/>
                    <a:pt x="771349"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5" id="15"/>
            <p:cNvSpPr txBox="true"/>
            <p:nvPr/>
          </p:nvSpPr>
          <p:spPr>
            <a:xfrm>
              <a:off x="0" y="-38100"/>
              <a:ext cx="854037" cy="203476"/>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5153982" y="8895925"/>
            <a:ext cx="6577668" cy="627911"/>
            <a:chOff x="0" y="0"/>
            <a:chExt cx="1732390" cy="165376"/>
          </a:xfrm>
        </p:grpSpPr>
        <p:sp>
          <p:nvSpPr>
            <p:cNvPr name="Freeform 17" id="17"/>
            <p:cNvSpPr/>
            <p:nvPr/>
          </p:nvSpPr>
          <p:spPr>
            <a:xfrm flipH="false" flipV="false" rot="0">
              <a:off x="0" y="0"/>
              <a:ext cx="1732390" cy="165376"/>
            </a:xfrm>
            <a:custGeom>
              <a:avLst/>
              <a:gdLst/>
              <a:ahLst/>
              <a:cxnLst/>
              <a:rect r="r" b="b" t="t" l="l"/>
              <a:pathLst>
                <a:path h="165376" w="1732390">
                  <a:moveTo>
                    <a:pt x="60027" y="0"/>
                  </a:moveTo>
                  <a:lnTo>
                    <a:pt x="1672363" y="0"/>
                  </a:lnTo>
                  <a:cubicBezTo>
                    <a:pt x="1688283" y="0"/>
                    <a:pt x="1703551" y="6324"/>
                    <a:pt x="1714808" y="17582"/>
                  </a:cubicBezTo>
                  <a:cubicBezTo>
                    <a:pt x="1726066" y="28839"/>
                    <a:pt x="1732390" y="44107"/>
                    <a:pt x="1732390" y="60027"/>
                  </a:cubicBezTo>
                  <a:lnTo>
                    <a:pt x="1732390" y="105349"/>
                  </a:lnTo>
                  <a:cubicBezTo>
                    <a:pt x="1732390" y="138501"/>
                    <a:pt x="1705515" y="165376"/>
                    <a:pt x="1672363" y="165376"/>
                  </a:cubicBezTo>
                  <a:lnTo>
                    <a:pt x="60027" y="165376"/>
                  </a:lnTo>
                  <a:cubicBezTo>
                    <a:pt x="44107" y="165376"/>
                    <a:pt x="28839" y="159051"/>
                    <a:pt x="17582" y="147794"/>
                  </a:cubicBezTo>
                  <a:cubicBezTo>
                    <a:pt x="6324" y="136537"/>
                    <a:pt x="0" y="121269"/>
                    <a:pt x="0" y="105349"/>
                  </a:cubicBezTo>
                  <a:lnTo>
                    <a:pt x="0" y="60027"/>
                  </a:lnTo>
                  <a:cubicBezTo>
                    <a:pt x="0" y="44107"/>
                    <a:pt x="6324" y="28839"/>
                    <a:pt x="17582" y="17582"/>
                  </a:cubicBezTo>
                  <a:cubicBezTo>
                    <a:pt x="28839" y="6324"/>
                    <a:pt x="44107" y="0"/>
                    <a:pt x="60027" y="0"/>
                  </a:cubicBezTo>
                  <a:close/>
                </a:path>
              </a:pathLst>
            </a:custGeom>
            <a:solidFill>
              <a:srgbClr val="000000">
                <a:alpha val="0"/>
              </a:srgbClr>
            </a:solidFill>
            <a:ln w="9525" cap="rnd">
              <a:solidFill>
                <a:srgbClr val="000000"/>
              </a:solidFill>
              <a:prstDash val="solid"/>
              <a:round/>
            </a:ln>
          </p:spPr>
        </p:sp>
        <p:sp>
          <p:nvSpPr>
            <p:cNvPr name="TextBox 18" id="18"/>
            <p:cNvSpPr txBox="true"/>
            <p:nvPr/>
          </p:nvSpPr>
          <p:spPr>
            <a:xfrm>
              <a:off x="0" y="-38100"/>
              <a:ext cx="1732390" cy="203476"/>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7314006" y="743319"/>
            <a:ext cx="3524503" cy="627911"/>
            <a:chOff x="0" y="0"/>
            <a:chExt cx="928264" cy="165376"/>
          </a:xfrm>
        </p:grpSpPr>
        <p:sp>
          <p:nvSpPr>
            <p:cNvPr name="Freeform 20" id="20"/>
            <p:cNvSpPr/>
            <p:nvPr/>
          </p:nvSpPr>
          <p:spPr>
            <a:xfrm flipH="false" flipV="false" rot="0">
              <a:off x="0" y="0"/>
              <a:ext cx="928264" cy="165376"/>
            </a:xfrm>
            <a:custGeom>
              <a:avLst/>
              <a:gdLst/>
              <a:ahLst/>
              <a:cxnLst/>
              <a:rect r="r" b="b" t="t" l="l"/>
              <a:pathLst>
                <a:path h="165376" w="928264">
                  <a:moveTo>
                    <a:pt x="82688" y="0"/>
                  </a:moveTo>
                  <a:lnTo>
                    <a:pt x="845576" y="0"/>
                  </a:lnTo>
                  <a:cubicBezTo>
                    <a:pt x="867506" y="0"/>
                    <a:pt x="888538" y="8712"/>
                    <a:pt x="904045" y="24219"/>
                  </a:cubicBezTo>
                  <a:cubicBezTo>
                    <a:pt x="919552" y="39726"/>
                    <a:pt x="928264" y="60758"/>
                    <a:pt x="928264" y="82688"/>
                  </a:cubicBezTo>
                  <a:lnTo>
                    <a:pt x="928264" y="82688"/>
                  </a:lnTo>
                  <a:cubicBezTo>
                    <a:pt x="928264" y="104618"/>
                    <a:pt x="919552" y="125650"/>
                    <a:pt x="904045" y="141157"/>
                  </a:cubicBezTo>
                  <a:cubicBezTo>
                    <a:pt x="888538" y="156664"/>
                    <a:pt x="867506" y="165376"/>
                    <a:pt x="845576"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21" id="21"/>
            <p:cNvSpPr txBox="true"/>
            <p:nvPr/>
          </p:nvSpPr>
          <p:spPr>
            <a:xfrm>
              <a:off x="0" y="-38100"/>
              <a:ext cx="928264" cy="203476"/>
            </a:xfrm>
            <a:prstGeom prst="rect">
              <a:avLst/>
            </a:prstGeom>
          </p:spPr>
          <p:txBody>
            <a:bodyPr anchor="ctr" rtlCol="false" tIns="50800" lIns="50800" bIns="50800" rIns="50800"/>
            <a:lstStyle/>
            <a:p>
              <a:pPr algn="ctr">
                <a:lnSpc>
                  <a:spcPts val="2799"/>
                </a:lnSpc>
              </a:pPr>
              <a:r>
                <a:rPr lang="en-US" sz="1999" spc="193">
                  <a:solidFill>
                    <a:srgbClr val="000000"/>
                  </a:solidFill>
                  <a:latin typeface="Inter Light"/>
                  <a:ea typeface="Inter Light"/>
                  <a:cs typeface="Inter Light"/>
                  <a:sym typeface="Inter Light"/>
                </a:rPr>
                <a:t>DH</a:t>
              </a:r>
            </a:p>
          </p:txBody>
        </p:sp>
      </p:grpSp>
      <p:sp>
        <p:nvSpPr>
          <p:cNvPr name="Freeform 22" id="22"/>
          <p:cNvSpPr/>
          <p:nvPr/>
        </p:nvSpPr>
        <p:spPr>
          <a:xfrm flipH="false" flipV="false" rot="0">
            <a:off x="14372138" y="4480398"/>
            <a:ext cx="1326205" cy="1326205"/>
          </a:xfrm>
          <a:custGeom>
            <a:avLst/>
            <a:gdLst/>
            <a:ahLst/>
            <a:cxnLst/>
            <a:rect r="r" b="b" t="t" l="l"/>
            <a:pathLst>
              <a:path h="1326205" w="1326205">
                <a:moveTo>
                  <a:pt x="0" y="0"/>
                </a:moveTo>
                <a:lnTo>
                  <a:pt x="1326205" y="0"/>
                </a:lnTo>
                <a:lnTo>
                  <a:pt x="1326205" y="1326204"/>
                </a:lnTo>
                <a:lnTo>
                  <a:pt x="0" y="1326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587713" y="4487190"/>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7421591" y="2873438"/>
            <a:ext cx="3444819" cy="727074"/>
          </a:xfrm>
          <a:prstGeom prst="rect">
            <a:avLst/>
          </a:prstGeom>
        </p:spPr>
        <p:txBody>
          <a:bodyPr anchor="t" rtlCol="false" tIns="0" lIns="0" bIns="0" rIns="0">
            <a:spAutoFit/>
          </a:bodyPr>
          <a:lstStyle/>
          <a:p>
            <a:pPr algn="ctr">
              <a:lnSpc>
                <a:spcPts val="5600"/>
              </a:lnSpc>
            </a:pPr>
            <a:r>
              <a:rPr lang="en-US" sz="4000" spc="388">
                <a:solidFill>
                  <a:srgbClr val="000000"/>
                </a:solidFill>
                <a:latin typeface="Arcade Gamer"/>
                <a:ea typeface="Arcade Gamer"/>
                <a:cs typeface="Arcade Gamer"/>
                <a:sym typeface="Arcade Gamer"/>
              </a:rPr>
              <a:t>DH TEAM</a:t>
            </a:r>
          </a:p>
        </p:txBody>
      </p:sp>
      <p:sp>
        <p:nvSpPr>
          <p:cNvPr name="TextBox 25" id="25"/>
          <p:cNvSpPr txBox="true"/>
          <p:nvPr/>
        </p:nvSpPr>
        <p:spPr>
          <a:xfrm rot="0">
            <a:off x="12061299" y="9059862"/>
            <a:ext cx="4536794"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NOTECHAIN4ALL.COM</a:t>
            </a:r>
          </a:p>
        </p:txBody>
      </p:sp>
      <p:sp>
        <p:nvSpPr>
          <p:cNvPr name="TextBox 26" id="26"/>
          <p:cNvSpPr txBox="true"/>
          <p:nvPr/>
        </p:nvSpPr>
        <p:spPr>
          <a:xfrm rot="0">
            <a:off x="1796596" y="9059862"/>
            <a:ext cx="2767524"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PRESENTATION</a:t>
            </a:r>
          </a:p>
        </p:txBody>
      </p:sp>
      <p:sp>
        <p:nvSpPr>
          <p:cNvPr name="TextBox 27" id="27"/>
          <p:cNvSpPr txBox="true"/>
          <p:nvPr/>
        </p:nvSpPr>
        <p:spPr>
          <a:xfrm rot="0">
            <a:off x="5321099" y="9059862"/>
            <a:ext cx="6410551"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CREATED BY DH TEAM</a:t>
            </a:r>
          </a:p>
        </p:txBody>
      </p:sp>
      <p:sp>
        <p:nvSpPr>
          <p:cNvPr name="TextBox 28" id="28"/>
          <p:cNvSpPr txBox="true"/>
          <p:nvPr/>
        </p:nvSpPr>
        <p:spPr>
          <a:xfrm rot="0">
            <a:off x="4354012" y="4255752"/>
            <a:ext cx="9579976" cy="1427449"/>
          </a:xfrm>
          <a:prstGeom prst="rect">
            <a:avLst/>
          </a:prstGeom>
        </p:spPr>
        <p:txBody>
          <a:bodyPr anchor="t" rtlCol="false" tIns="0" lIns="0" bIns="0" rIns="0">
            <a:spAutoFit/>
          </a:bodyPr>
          <a:lstStyle/>
          <a:p>
            <a:pPr algn="ctr">
              <a:lnSpc>
                <a:spcPts val="11621"/>
              </a:lnSpc>
            </a:pPr>
            <a:r>
              <a:rPr lang="en-US" sz="8301" spc="381">
                <a:solidFill>
                  <a:srgbClr val="000000"/>
                </a:solidFill>
                <a:latin typeface="Cy Grotesk Grand Bold"/>
                <a:ea typeface="Cy Grotesk Grand Bold"/>
                <a:cs typeface="Cy Grotesk Grand Bold"/>
                <a:sym typeface="Cy Grotesk Grand Bold"/>
              </a:rPr>
              <a:t>NOTECHAIN</a:t>
            </a:r>
          </a:p>
        </p:txBody>
      </p:sp>
      <p:sp>
        <p:nvSpPr>
          <p:cNvPr name="TextBox 29" id="29"/>
          <p:cNvSpPr txBox="true"/>
          <p:nvPr/>
        </p:nvSpPr>
        <p:spPr>
          <a:xfrm rot="0">
            <a:off x="7421591" y="3850981"/>
            <a:ext cx="3444819" cy="297178"/>
          </a:xfrm>
          <a:prstGeom prst="rect">
            <a:avLst/>
          </a:prstGeom>
        </p:spPr>
        <p:txBody>
          <a:bodyPr anchor="t" rtlCol="false" tIns="0" lIns="0" bIns="0" rIns="0">
            <a:spAutoFit/>
          </a:bodyPr>
          <a:lstStyle/>
          <a:p>
            <a:pPr algn="ctr">
              <a:lnSpc>
                <a:spcPts val="2520"/>
              </a:lnSpc>
            </a:pPr>
            <a:r>
              <a:rPr lang="en-US" sz="1800" spc="174">
                <a:solidFill>
                  <a:srgbClr val="000000"/>
                </a:solidFill>
                <a:latin typeface="Brittany"/>
                <a:ea typeface="Brittany"/>
                <a:cs typeface="Brittany"/>
                <a:sym typeface="Brittany"/>
              </a:rPr>
              <a:t>PRESENT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9704091" y="3249564"/>
            <a:ext cx="103796" cy="777367"/>
            <a:chOff x="0" y="0"/>
            <a:chExt cx="27337" cy="204739"/>
          </a:xfrm>
        </p:grpSpPr>
        <p:sp>
          <p:nvSpPr>
            <p:cNvPr name="Freeform 3" id="3"/>
            <p:cNvSpPr/>
            <p:nvPr/>
          </p:nvSpPr>
          <p:spPr>
            <a:xfrm flipH="false" flipV="false" rot="0">
              <a:off x="0" y="0"/>
              <a:ext cx="27337" cy="204739"/>
            </a:xfrm>
            <a:custGeom>
              <a:avLst/>
              <a:gdLst/>
              <a:ahLst/>
              <a:cxnLst/>
              <a:rect r="r" b="b" t="t" l="l"/>
              <a:pathLst>
                <a:path h="204739" w="27337">
                  <a:moveTo>
                    <a:pt x="0" y="0"/>
                  </a:moveTo>
                  <a:lnTo>
                    <a:pt x="27337" y="0"/>
                  </a:lnTo>
                  <a:lnTo>
                    <a:pt x="27337" y="204739"/>
                  </a:lnTo>
                  <a:lnTo>
                    <a:pt x="0" y="204739"/>
                  </a:lnTo>
                  <a:close/>
                </a:path>
              </a:pathLst>
            </a:custGeom>
            <a:solidFill>
              <a:srgbClr val="FFBD59"/>
            </a:solidFill>
          </p:spPr>
        </p:sp>
        <p:sp>
          <p:nvSpPr>
            <p:cNvPr name="TextBox 4" id="4"/>
            <p:cNvSpPr txBox="true"/>
            <p:nvPr/>
          </p:nvSpPr>
          <p:spPr>
            <a:xfrm>
              <a:off x="0" y="-38100"/>
              <a:ext cx="27337" cy="24283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36243" y="2406538"/>
            <a:ext cx="9362901" cy="6744550"/>
            <a:chOff x="0" y="0"/>
            <a:chExt cx="1450558" cy="1044907"/>
          </a:xfrm>
        </p:grpSpPr>
        <p:sp>
          <p:nvSpPr>
            <p:cNvPr name="Freeform 6" id="6"/>
            <p:cNvSpPr/>
            <p:nvPr/>
          </p:nvSpPr>
          <p:spPr>
            <a:xfrm flipH="false" flipV="false" rot="0">
              <a:off x="0" y="0"/>
              <a:ext cx="1450558" cy="1044907"/>
            </a:xfrm>
            <a:custGeom>
              <a:avLst/>
              <a:gdLst/>
              <a:ahLst/>
              <a:cxnLst/>
              <a:rect r="r" b="b" t="t" l="l"/>
              <a:pathLst>
                <a:path h="1044907" w="1450558">
                  <a:moveTo>
                    <a:pt x="0" y="0"/>
                  </a:moveTo>
                  <a:lnTo>
                    <a:pt x="1450558" y="0"/>
                  </a:lnTo>
                  <a:lnTo>
                    <a:pt x="1450558" y="1044907"/>
                  </a:lnTo>
                  <a:lnTo>
                    <a:pt x="0" y="1044907"/>
                  </a:lnTo>
                  <a:close/>
                </a:path>
              </a:pathLst>
            </a:custGeom>
            <a:blipFill>
              <a:blip r:embed="rId2"/>
              <a:stretch>
                <a:fillRect l="-4127" t="0" r="-4127" b="0"/>
              </a:stretch>
            </a:blipFill>
          </p:spPr>
        </p:sp>
      </p:grpSp>
      <p:sp>
        <p:nvSpPr>
          <p:cNvPr name="AutoShape 7" id="7"/>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8" id="8"/>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367306" y="3708412"/>
            <a:ext cx="6168865" cy="680711"/>
          </a:xfrm>
          <a:prstGeom prst="rect">
            <a:avLst/>
          </a:prstGeom>
        </p:spPr>
        <p:txBody>
          <a:bodyPr anchor="t" rtlCol="false" tIns="0" lIns="0" bIns="0" rIns="0">
            <a:spAutoFit/>
          </a:bodyPr>
          <a:lstStyle/>
          <a:p>
            <a:pPr algn="l">
              <a:lnSpc>
                <a:spcPts val="5527"/>
              </a:lnSpc>
            </a:pPr>
            <a:r>
              <a:rPr lang="en-US" sz="3948">
                <a:solidFill>
                  <a:srgbClr val="000000"/>
                </a:solidFill>
                <a:latin typeface="Cy Grotesk Grand Bold"/>
                <a:ea typeface="Cy Grotesk Grand Bold"/>
                <a:cs typeface="Cy Grotesk Grand Bold"/>
                <a:sym typeface="Cy Grotesk Grand Bold"/>
              </a:rPr>
              <a:t>BACKGROUND</a:t>
            </a:r>
          </a:p>
        </p:txBody>
      </p:sp>
      <p:sp>
        <p:nvSpPr>
          <p:cNvPr name="TextBox 11" id="11"/>
          <p:cNvSpPr txBox="true"/>
          <p:nvPr/>
        </p:nvSpPr>
        <p:spPr>
          <a:xfrm rot="0">
            <a:off x="9367306" y="4706491"/>
            <a:ext cx="8103239" cy="3190057"/>
          </a:xfrm>
          <a:prstGeom prst="rect">
            <a:avLst/>
          </a:prstGeom>
        </p:spPr>
        <p:txBody>
          <a:bodyPr anchor="t" rtlCol="false" tIns="0" lIns="0" bIns="0" rIns="0">
            <a:spAutoFit/>
          </a:bodyPr>
          <a:lstStyle/>
          <a:p>
            <a:pPr algn="l">
              <a:lnSpc>
                <a:spcPts val="4212"/>
              </a:lnSpc>
            </a:pPr>
            <a:r>
              <a:rPr lang="en-US" sz="3008">
                <a:solidFill>
                  <a:srgbClr val="000000"/>
                </a:solidFill>
                <a:latin typeface="Inter Bold"/>
                <a:ea typeface="Inter Bold"/>
                <a:cs typeface="Inter Bold"/>
                <a:sym typeface="Inter Bold"/>
              </a:rPr>
              <a:t>One problem that has plagued the music industry is the legitimacy of ownership, which causes a lot of problems, such as false copyrighting without actual proof of ownership in videos, or even claims of plagiarism.</a:t>
            </a:r>
          </a:p>
        </p:txBody>
      </p:sp>
      <p:sp>
        <p:nvSpPr>
          <p:cNvPr name="TextBox 12" id="12"/>
          <p:cNvSpPr txBox="true"/>
          <p:nvPr/>
        </p:nvSpPr>
        <p:spPr>
          <a:xfrm rot="0">
            <a:off x="14297183" y="839787"/>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DH</a:t>
            </a:r>
          </a:p>
        </p:txBody>
      </p:sp>
      <p:grpSp>
        <p:nvGrpSpPr>
          <p:cNvPr name="Group 13" id="13"/>
          <p:cNvGrpSpPr/>
          <p:nvPr/>
        </p:nvGrpSpPr>
        <p:grpSpPr>
          <a:xfrm rot="0">
            <a:off x="1997058" y="761016"/>
            <a:ext cx="2015352" cy="627911"/>
            <a:chOff x="0" y="0"/>
            <a:chExt cx="530792" cy="165376"/>
          </a:xfrm>
        </p:grpSpPr>
        <p:sp>
          <p:nvSpPr>
            <p:cNvPr name="Freeform 14" id="14"/>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5" id="15"/>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2374713"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01</a:t>
            </a:r>
          </a:p>
        </p:txBody>
      </p:sp>
      <p:sp>
        <p:nvSpPr>
          <p:cNvPr name="Freeform 17" id="17"/>
          <p:cNvSpPr/>
          <p:nvPr/>
        </p:nvSpPr>
        <p:spPr>
          <a:xfrm flipH="false" flipV="false" rot="5400000">
            <a:off x="3236664"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632272" y="7506360"/>
            <a:ext cx="1326205" cy="1326205"/>
          </a:xfrm>
          <a:custGeom>
            <a:avLst/>
            <a:gdLst/>
            <a:ahLst/>
            <a:cxnLst/>
            <a:rect r="r" b="b" t="t" l="l"/>
            <a:pathLst>
              <a:path h="1326205" w="1326205">
                <a:moveTo>
                  <a:pt x="0" y="0"/>
                </a:moveTo>
                <a:lnTo>
                  <a:pt x="1326204" y="0"/>
                </a:lnTo>
                <a:lnTo>
                  <a:pt x="1326204" y="1326205"/>
                </a:lnTo>
                <a:lnTo>
                  <a:pt x="0" y="13262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2237512" y="1890678"/>
            <a:ext cx="106788" cy="777367"/>
            <a:chOff x="0" y="0"/>
            <a:chExt cx="28125" cy="204739"/>
          </a:xfrm>
        </p:grpSpPr>
        <p:sp>
          <p:nvSpPr>
            <p:cNvPr name="Freeform 3" id="3"/>
            <p:cNvSpPr/>
            <p:nvPr/>
          </p:nvSpPr>
          <p:spPr>
            <a:xfrm flipH="false" flipV="false" rot="0">
              <a:off x="0" y="0"/>
              <a:ext cx="28125" cy="204739"/>
            </a:xfrm>
            <a:custGeom>
              <a:avLst/>
              <a:gdLst/>
              <a:ahLst/>
              <a:cxnLst/>
              <a:rect r="r" b="b" t="t" l="l"/>
              <a:pathLst>
                <a:path h="204739" w="28125">
                  <a:moveTo>
                    <a:pt x="0" y="0"/>
                  </a:moveTo>
                  <a:lnTo>
                    <a:pt x="28125" y="0"/>
                  </a:lnTo>
                  <a:lnTo>
                    <a:pt x="28125" y="204739"/>
                  </a:lnTo>
                  <a:lnTo>
                    <a:pt x="0" y="204739"/>
                  </a:lnTo>
                  <a:close/>
                </a:path>
              </a:pathLst>
            </a:custGeom>
            <a:solidFill>
              <a:srgbClr val="C1FF72"/>
            </a:solidFill>
          </p:spPr>
        </p:sp>
        <p:sp>
          <p:nvSpPr>
            <p:cNvPr name="TextBox 4" id="4"/>
            <p:cNvSpPr txBox="true"/>
            <p:nvPr/>
          </p:nvSpPr>
          <p:spPr>
            <a:xfrm>
              <a:off x="0" y="-38100"/>
              <a:ext cx="28125" cy="24283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009901" y="2279362"/>
            <a:ext cx="6506111" cy="6622367"/>
            <a:chOff x="0" y="0"/>
            <a:chExt cx="1007967" cy="1025978"/>
          </a:xfrm>
        </p:grpSpPr>
        <p:sp>
          <p:nvSpPr>
            <p:cNvPr name="Freeform 6" id="6"/>
            <p:cNvSpPr/>
            <p:nvPr/>
          </p:nvSpPr>
          <p:spPr>
            <a:xfrm flipH="false" flipV="false" rot="0">
              <a:off x="0" y="0"/>
              <a:ext cx="1007967" cy="1025978"/>
            </a:xfrm>
            <a:custGeom>
              <a:avLst/>
              <a:gdLst/>
              <a:ahLst/>
              <a:cxnLst/>
              <a:rect r="r" b="b" t="t" l="l"/>
              <a:pathLst>
                <a:path h="1025978" w="1007967">
                  <a:moveTo>
                    <a:pt x="0" y="0"/>
                  </a:moveTo>
                  <a:lnTo>
                    <a:pt x="1007967" y="0"/>
                  </a:lnTo>
                  <a:lnTo>
                    <a:pt x="1007967" y="1025978"/>
                  </a:lnTo>
                  <a:lnTo>
                    <a:pt x="0" y="1025978"/>
                  </a:lnTo>
                  <a:close/>
                </a:path>
              </a:pathLst>
            </a:custGeom>
            <a:blipFill>
              <a:blip r:embed="rId2"/>
              <a:stretch>
                <a:fillRect l="-26292" t="0" r="-26292" b="0"/>
              </a:stretch>
            </a:blipFill>
          </p:spPr>
        </p:sp>
      </p:grpSp>
      <p:sp>
        <p:nvSpPr>
          <p:cNvPr name="AutoShape 7" id="7"/>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8" id="8"/>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997058" y="761016"/>
            <a:ext cx="2015352" cy="627911"/>
            <a:chOff x="0" y="0"/>
            <a:chExt cx="530792" cy="165376"/>
          </a:xfrm>
        </p:grpSpPr>
        <p:sp>
          <p:nvSpPr>
            <p:cNvPr name="Freeform 11" id="11"/>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2" id="12"/>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2374713"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02</a:t>
            </a:r>
          </a:p>
        </p:txBody>
      </p:sp>
      <p:sp>
        <p:nvSpPr>
          <p:cNvPr name="Freeform 14" id="14"/>
          <p:cNvSpPr/>
          <p:nvPr/>
        </p:nvSpPr>
        <p:spPr>
          <a:xfrm flipH="false" flipV="false" rot="5400000">
            <a:off x="3236664"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016108" y="2285131"/>
            <a:ext cx="6869919" cy="2242304"/>
          </a:xfrm>
          <a:prstGeom prst="rect">
            <a:avLst/>
          </a:prstGeom>
        </p:spPr>
        <p:txBody>
          <a:bodyPr anchor="t" rtlCol="false" tIns="0" lIns="0" bIns="0" rIns="0">
            <a:spAutoFit/>
          </a:bodyPr>
          <a:lstStyle/>
          <a:p>
            <a:pPr algn="l">
              <a:lnSpc>
                <a:spcPts val="8953"/>
              </a:lnSpc>
            </a:pPr>
            <a:r>
              <a:rPr lang="en-US" sz="6395">
                <a:solidFill>
                  <a:srgbClr val="000000"/>
                </a:solidFill>
                <a:latin typeface="Cy Grotesk Grand Bold"/>
                <a:ea typeface="Cy Grotesk Grand Bold"/>
                <a:cs typeface="Cy Grotesk Grand Bold"/>
                <a:sym typeface="Cy Grotesk Grand Bold"/>
              </a:rPr>
              <a:t>WHAT?</a:t>
            </a:r>
          </a:p>
          <a:p>
            <a:pPr algn="l">
              <a:lnSpc>
                <a:spcPts val="3493"/>
              </a:lnSpc>
            </a:pPr>
            <a:r>
              <a:rPr lang="en-US" sz="2495">
                <a:solidFill>
                  <a:srgbClr val="000000"/>
                </a:solidFill>
                <a:latin typeface="Cy Grotesk Grand Bold"/>
                <a:ea typeface="Cy Grotesk Grand Bold"/>
                <a:cs typeface="Cy Grotesk Grand Bold"/>
                <a:sym typeface="Cy Grotesk Grand Bold"/>
              </a:rPr>
              <a:t> is the problem</a:t>
            </a:r>
          </a:p>
          <a:p>
            <a:pPr algn="l">
              <a:lnSpc>
                <a:spcPts val="5313"/>
              </a:lnSpc>
            </a:pPr>
          </a:p>
        </p:txBody>
      </p:sp>
      <p:sp>
        <p:nvSpPr>
          <p:cNvPr name="TextBox 16" id="16"/>
          <p:cNvSpPr txBox="true"/>
          <p:nvPr/>
        </p:nvSpPr>
        <p:spPr>
          <a:xfrm rot="0">
            <a:off x="14297183" y="839787"/>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DH </a:t>
            </a:r>
          </a:p>
        </p:txBody>
      </p:sp>
      <p:sp>
        <p:nvSpPr>
          <p:cNvPr name="Freeform 17" id="17"/>
          <p:cNvSpPr/>
          <p:nvPr/>
        </p:nvSpPr>
        <p:spPr>
          <a:xfrm flipH="false" flipV="false" rot="0">
            <a:off x="365598" y="8595198"/>
            <a:ext cx="1326205" cy="1326205"/>
          </a:xfrm>
          <a:custGeom>
            <a:avLst/>
            <a:gdLst/>
            <a:ahLst/>
            <a:cxnLst/>
            <a:rect r="r" b="b" t="t" l="l"/>
            <a:pathLst>
              <a:path h="1326205" w="1326205">
                <a:moveTo>
                  <a:pt x="0" y="0"/>
                </a:moveTo>
                <a:lnTo>
                  <a:pt x="1326204" y="0"/>
                </a:lnTo>
                <a:lnTo>
                  <a:pt x="1326204" y="1326204"/>
                </a:lnTo>
                <a:lnTo>
                  <a:pt x="0" y="13262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722639" y="4072957"/>
            <a:ext cx="7133076" cy="1800021"/>
          </a:xfrm>
          <a:prstGeom prst="rect">
            <a:avLst/>
          </a:prstGeom>
        </p:spPr>
        <p:txBody>
          <a:bodyPr anchor="t" rtlCol="false" tIns="0" lIns="0" bIns="0" rIns="0">
            <a:spAutoFit/>
          </a:bodyPr>
          <a:lstStyle/>
          <a:p>
            <a:pPr algn="l" marL="533179" indent="-266590" lvl="1">
              <a:lnSpc>
                <a:spcPts val="3457"/>
              </a:lnSpc>
              <a:buFont typeface="Arial"/>
              <a:buChar char="•"/>
            </a:pPr>
            <a:r>
              <a:rPr lang="en-US" sz="2469" spc="239">
                <a:solidFill>
                  <a:srgbClr val="000000"/>
                </a:solidFill>
                <a:latin typeface="Inter Light"/>
                <a:ea typeface="Inter Light"/>
                <a:cs typeface="Inter Light"/>
                <a:sym typeface="Inter Light"/>
              </a:rPr>
              <a:t>GLOBAL COPYRIGHT DIFFERENCES (DIFFICULTY IN ENSURING COPYRIGHT PROTECTION GLOBALLY)</a:t>
            </a:r>
          </a:p>
        </p:txBody>
      </p:sp>
      <p:sp>
        <p:nvSpPr>
          <p:cNvPr name="TextBox 19" id="19"/>
          <p:cNvSpPr txBox="true"/>
          <p:nvPr/>
        </p:nvSpPr>
        <p:spPr>
          <a:xfrm rot="0">
            <a:off x="1752952" y="6101578"/>
            <a:ext cx="7133076" cy="1348621"/>
          </a:xfrm>
          <a:prstGeom prst="rect">
            <a:avLst/>
          </a:prstGeom>
        </p:spPr>
        <p:txBody>
          <a:bodyPr anchor="t" rtlCol="false" tIns="0" lIns="0" bIns="0" rIns="0">
            <a:spAutoFit/>
          </a:bodyPr>
          <a:lstStyle/>
          <a:p>
            <a:pPr algn="l" marL="533179" indent="-266590" lvl="1">
              <a:lnSpc>
                <a:spcPts val="3457"/>
              </a:lnSpc>
              <a:buFont typeface="Arial"/>
              <a:buChar char="•"/>
            </a:pPr>
            <a:r>
              <a:rPr lang="en-US" sz="2469" spc="239">
                <a:solidFill>
                  <a:srgbClr val="000000"/>
                </a:solidFill>
                <a:latin typeface="Inter Light"/>
                <a:ea typeface="Inter Light"/>
                <a:cs typeface="Inter Light"/>
                <a:sym typeface="Inter Light"/>
              </a:rPr>
              <a:t>METADATA ISSUES (MISSING DATA CAN HINDER THE PAYMENT PROCEDURE OF ARTISTS)</a:t>
            </a:r>
          </a:p>
        </p:txBody>
      </p:sp>
      <p:sp>
        <p:nvSpPr>
          <p:cNvPr name="TextBox 20" id="20"/>
          <p:cNvSpPr txBox="true"/>
          <p:nvPr/>
        </p:nvSpPr>
        <p:spPr>
          <a:xfrm rot="0">
            <a:off x="734529" y="4105160"/>
            <a:ext cx="1018423" cy="422275"/>
          </a:xfrm>
          <a:prstGeom prst="rect">
            <a:avLst/>
          </a:prstGeom>
        </p:spPr>
        <p:txBody>
          <a:bodyPr anchor="t" rtlCol="false" tIns="0" lIns="0" bIns="0" rIns="0">
            <a:spAutoFit/>
          </a:bodyPr>
          <a:lstStyle/>
          <a:p>
            <a:pPr algn="ctr">
              <a:lnSpc>
                <a:spcPts val="3499"/>
              </a:lnSpc>
              <a:spcBef>
                <a:spcPct val="0"/>
              </a:spcBef>
            </a:pPr>
            <a:r>
              <a:rPr lang="en-US" sz="2499" spc="242">
                <a:solidFill>
                  <a:srgbClr val="000000"/>
                </a:solidFill>
                <a:latin typeface="Inter Bold"/>
                <a:ea typeface="Inter Bold"/>
                <a:cs typeface="Inter Bold"/>
                <a:sym typeface="Inter Bold"/>
              </a:rPr>
              <a:t>MAIN</a:t>
            </a:r>
          </a:p>
        </p:txBody>
      </p:sp>
      <p:sp>
        <p:nvSpPr>
          <p:cNvPr name="TextBox 21" id="21"/>
          <p:cNvSpPr txBox="true"/>
          <p:nvPr/>
        </p:nvSpPr>
        <p:spPr>
          <a:xfrm rot="0">
            <a:off x="734529" y="6111103"/>
            <a:ext cx="1018423" cy="422275"/>
          </a:xfrm>
          <a:prstGeom prst="rect">
            <a:avLst/>
          </a:prstGeom>
        </p:spPr>
        <p:txBody>
          <a:bodyPr anchor="t" rtlCol="false" tIns="0" lIns="0" bIns="0" rIns="0">
            <a:spAutoFit/>
          </a:bodyPr>
          <a:lstStyle/>
          <a:p>
            <a:pPr algn="ctr">
              <a:lnSpc>
                <a:spcPts val="3499"/>
              </a:lnSpc>
              <a:spcBef>
                <a:spcPct val="0"/>
              </a:spcBef>
            </a:pPr>
            <a:r>
              <a:rPr lang="en-US" sz="2499" spc="242">
                <a:solidFill>
                  <a:srgbClr val="000000"/>
                </a:solidFill>
                <a:latin typeface="Inter Bold"/>
                <a:ea typeface="Inter Bold"/>
                <a:cs typeface="Inter Bold"/>
                <a:sym typeface="Inter Bold"/>
              </a:rPr>
              <a:t>SUB</a:t>
            </a:r>
          </a:p>
        </p:txBody>
      </p:sp>
      <p:sp>
        <p:nvSpPr>
          <p:cNvPr name="TextBox 22" id="22"/>
          <p:cNvSpPr txBox="true"/>
          <p:nvPr/>
        </p:nvSpPr>
        <p:spPr>
          <a:xfrm rot="0">
            <a:off x="1752952" y="7678799"/>
            <a:ext cx="7133076" cy="1800021"/>
          </a:xfrm>
          <a:prstGeom prst="rect">
            <a:avLst/>
          </a:prstGeom>
        </p:spPr>
        <p:txBody>
          <a:bodyPr anchor="t" rtlCol="false" tIns="0" lIns="0" bIns="0" rIns="0">
            <a:spAutoFit/>
          </a:bodyPr>
          <a:lstStyle/>
          <a:p>
            <a:pPr algn="l" marL="533179" indent="-266590" lvl="1">
              <a:lnSpc>
                <a:spcPts val="3457"/>
              </a:lnSpc>
              <a:buFont typeface="Arial"/>
              <a:buChar char="•"/>
            </a:pPr>
            <a:r>
              <a:rPr lang="en-US" sz="2469" spc="239">
                <a:solidFill>
                  <a:srgbClr val="000000"/>
                </a:solidFill>
                <a:latin typeface="Inter Light"/>
                <a:ea typeface="Inter Light"/>
                <a:cs typeface="Inter Light"/>
                <a:sym typeface="Inter Light"/>
              </a:rPr>
              <a:t>SAMPLING AND INTERPOLATION (DECIDING AT WHICH POINT ONE IS CONSIDERED SAMPLING AND WHICH IS CONSIDERED PLAGIARISM)</a:t>
            </a:r>
          </a:p>
        </p:txBody>
      </p:sp>
      <p:sp>
        <p:nvSpPr>
          <p:cNvPr name="TextBox 23" id="23"/>
          <p:cNvSpPr txBox="true"/>
          <p:nvPr/>
        </p:nvSpPr>
        <p:spPr>
          <a:xfrm rot="0">
            <a:off x="734529" y="7689449"/>
            <a:ext cx="1018423" cy="422275"/>
          </a:xfrm>
          <a:prstGeom prst="rect">
            <a:avLst/>
          </a:prstGeom>
        </p:spPr>
        <p:txBody>
          <a:bodyPr anchor="t" rtlCol="false" tIns="0" lIns="0" bIns="0" rIns="0">
            <a:spAutoFit/>
          </a:bodyPr>
          <a:lstStyle/>
          <a:p>
            <a:pPr algn="ctr">
              <a:lnSpc>
                <a:spcPts val="3499"/>
              </a:lnSpc>
              <a:spcBef>
                <a:spcPct val="0"/>
              </a:spcBef>
            </a:pPr>
            <a:r>
              <a:rPr lang="en-US" sz="2499" spc="242">
                <a:solidFill>
                  <a:srgbClr val="000000"/>
                </a:solidFill>
                <a:latin typeface="Inter Bold"/>
                <a:ea typeface="Inter Bold"/>
                <a:cs typeface="Inter Bold"/>
                <a:sym typeface="Inter Bold"/>
              </a:rPr>
              <a:t>SUB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9229268" y="2760923"/>
            <a:ext cx="103796" cy="777367"/>
            <a:chOff x="0" y="0"/>
            <a:chExt cx="27337" cy="204739"/>
          </a:xfrm>
        </p:grpSpPr>
        <p:sp>
          <p:nvSpPr>
            <p:cNvPr name="Freeform 3" id="3"/>
            <p:cNvSpPr/>
            <p:nvPr/>
          </p:nvSpPr>
          <p:spPr>
            <a:xfrm flipH="false" flipV="false" rot="0">
              <a:off x="0" y="0"/>
              <a:ext cx="27337" cy="204739"/>
            </a:xfrm>
            <a:custGeom>
              <a:avLst/>
              <a:gdLst/>
              <a:ahLst/>
              <a:cxnLst/>
              <a:rect r="r" b="b" t="t" l="l"/>
              <a:pathLst>
                <a:path h="204739" w="27337">
                  <a:moveTo>
                    <a:pt x="0" y="0"/>
                  </a:moveTo>
                  <a:lnTo>
                    <a:pt x="27337" y="0"/>
                  </a:lnTo>
                  <a:lnTo>
                    <a:pt x="27337" y="204739"/>
                  </a:lnTo>
                  <a:lnTo>
                    <a:pt x="0" y="204739"/>
                  </a:lnTo>
                  <a:close/>
                </a:path>
              </a:pathLst>
            </a:custGeom>
            <a:solidFill>
              <a:srgbClr val="C1FF72"/>
            </a:solidFill>
          </p:spPr>
        </p:sp>
        <p:sp>
          <p:nvSpPr>
            <p:cNvPr name="TextBox 4" id="4"/>
            <p:cNvSpPr txBox="true"/>
            <p:nvPr/>
          </p:nvSpPr>
          <p:spPr>
            <a:xfrm>
              <a:off x="0" y="-38100"/>
              <a:ext cx="27337" cy="242839"/>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6" id="6"/>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4056" y="-190393"/>
            <a:ext cx="6423233" cy="10689597"/>
            <a:chOff x="0" y="0"/>
            <a:chExt cx="995127" cy="1656098"/>
          </a:xfrm>
        </p:grpSpPr>
        <p:sp>
          <p:nvSpPr>
            <p:cNvPr name="Freeform 9" id="9"/>
            <p:cNvSpPr/>
            <p:nvPr/>
          </p:nvSpPr>
          <p:spPr>
            <a:xfrm flipH="false" flipV="false" rot="0">
              <a:off x="0" y="0"/>
              <a:ext cx="995127" cy="1656098"/>
            </a:xfrm>
            <a:custGeom>
              <a:avLst/>
              <a:gdLst/>
              <a:ahLst/>
              <a:cxnLst/>
              <a:rect r="r" b="b" t="t" l="l"/>
              <a:pathLst>
                <a:path h="1656098" w="995127">
                  <a:moveTo>
                    <a:pt x="0" y="0"/>
                  </a:moveTo>
                  <a:lnTo>
                    <a:pt x="995127" y="0"/>
                  </a:lnTo>
                  <a:lnTo>
                    <a:pt x="995127" y="1656098"/>
                  </a:lnTo>
                  <a:lnTo>
                    <a:pt x="0" y="1656098"/>
                  </a:lnTo>
                  <a:close/>
                </a:path>
              </a:pathLst>
            </a:custGeom>
            <a:blipFill>
              <a:blip r:embed="rId4"/>
              <a:stretch>
                <a:fillRect l="-5473" t="0" r="-5473" b="0"/>
              </a:stretch>
            </a:blipFill>
          </p:spPr>
        </p:sp>
      </p:grpSp>
      <p:sp>
        <p:nvSpPr>
          <p:cNvPr name="TextBox 10" id="10"/>
          <p:cNvSpPr txBox="true"/>
          <p:nvPr/>
        </p:nvSpPr>
        <p:spPr>
          <a:xfrm rot="0">
            <a:off x="7114108" y="2725342"/>
            <a:ext cx="10145192" cy="952989"/>
          </a:xfrm>
          <a:prstGeom prst="rect">
            <a:avLst/>
          </a:prstGeom>
        </p:spPr>
        <p:txBody>
          <a:bodyPr anchor="t" rtlCol="false" tIns="0" lIns="0" bIns="0" rIns="0">
            <a:spAutoFit/>
          </a:bodyPr>
          <a:lstStyle/>
          <a:p>
            <a:pPr algn="l">
              <a:lnSpc>
                <a:spcPts val="7846"/>
              </a:lnSpc>
            </a:pPr>
            <a:r>
              <a:rPr lang="en-US" sz="5604">
                <a:solidFill>
                  <a:srgbClr val="000000"/>
                </a:solidFill>
                <a:latin typeface="Cy Grotesk Grand Bold"/>
                <a:ea typeface="Cy Grotesk Grand Bold"/>
                <a:cs typeface="Cy Grotesk Grand Bold"/>
                <a:sym typeface="Cy Grotesk Grand Bold"/>
              </a:rPr>
              <a:t>OUR SOLUTION?</a:t>
            </a:r>
          </a:p>
        </p:txBody>
      </p:sp>
      <p:sp>
        <p:nvSpPr>
          <p:cNvPr name="TextBox 11" id="11"/>
          <p:cNvSpPr txBox="true"/>
          <p:nvPr/>
        </p:nvSpPr>
        <p:spPr>
          <a:xfrm rot="0">
            <a:off x="7114108" y="4332920"/>
            <a:ext cx="9264740" cy="3946843"/>
          </a:xfrm>
          <a:prstGeom prst="rect">
            <a:avLst/>
          </a:prstGeom>
        </p:spPr>
        <p:txBody>
          <a:bodyPr anchor="t" rtlCol="false" tIns="0" lIns="0" bIns="0" rIns="0">
            <a:spAutoFit/>
          </a:bodyPr>
          <a:lstStyle/>
          <a:p>
            <a:pPr algn="l">
              <a:lnSpc>
                <a:spcPts val="3974"/>
              </a:lnSpc>
            </a:pPr>
            <a:r>
              <a:rPr lang="en-US" sz="2839">
                <a:solidFill>
                  <a:srgbClr val="000000"/>
                </a:solidFill>
                <a:latin typeface="Inter Bold"/>
                <a:ea typeface="Inter Bold"/>
                <a:cs typeface="Inter Bold"/>
                <a:sym typeface="Inter Bold"/>
              </a:rPr>
              <a:t>Using our knowledge of the unique properties of the blockchain, we’d hope to create an ID system that is unique to that piece of music, in which it can’t be duplicated or fabricated. </a:t>
            </a:r>
          </a:p>
          <a:p>
            <a:pPr algn="l">
              <a:lnSpc>
                <a:spcPts val="3974"/>
              </a:lnSpc>
            </a:pPr>
          </a:p>
          <a:p>
            <a:pPr algn="l">
              <a:lnSpc>
                <a:spcPts val="3974"/>
              </a:lnSpc>
            </a:pPr>
            <a:r>
              <a:rPr lang="en-US" sz="2839">
                <a:solidFill>
                  <a:srgbClr val="000000"/>
                </a:solidFill>
                <a:latin typeface="Inter Bold"/>
                <a:ea typeface="Inter Bold"/>
                <a:cs typeface="Inter Bold"/>
                <a:sym typeface="Inter Bold"/>
              </a:rPr>
              <a:t>Unlike record labels, NoteChain aims to unify the indexing of music to a decentralize, transparent, and immutable blockchain platform globally.</a:t>
            </a:r>
          </a:p>
        </p:txBody>
      </p:sp>
      <p:sp>
        <p:nvSpPr>
          <p:cNvPr name="TextBox 12" id="12"/>
          <p:cNvSpPr txBox="true"/>
          <p:nvPr/>
        </p:nvSpPr>
        <p:spPr>
          <a:xfrm rot="0">
            <a:off x="14297183" y="839787"/>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DH </a:t>
            </a:r>
          </a:p>
        </p:txBody>
      </p:sp>
      <p:grpSp>
        <p:nvGrpSpPr>
          <p:cNvPr name="Group 13" id="13"/>
          <p:cNvGrpSpPr/>
          <p:nvPr/>
        </p:nvGrpSpPr>
        <p:grpSpPr>
          <a:xfrm rot="0">
            <a:off x="6736453" y="761016"/>
            <a:ext cx="2015352" cy="627911"/>
            <a:chOff x="0" y="0"/>
            <a:chExt cx="530792" cy="165376"/>
          </a:xfrm>
        </p:grpSpPr>
        <p:sp>
          <p:nvSpPr>
            <p:cNvPr name="Freeform 14" id="14"/>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5" id="15"/>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7114108"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03</a:t>
            </a:r>
          </a:p>
        </p:txBody>
      </p:sp>
      <p:sp>
        <p:nvSpPr>
          <p:cNvPr name="Freeform 17" id="17"/>
          <p:cNvSpPr/>
          <p:nvPr/>
        </p:nvSpPr>
        <p:spPr>
          <a:xfrm flipH="false" flipV="false" rot="5400000">
            <a:off x="7976059"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6378848" y="8279763"/>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1916653" y="2118154"/>
            <a:ext cx="122146" cy="914800"/>
            <a:chOff x="0" y="0"/>
            <a:chExt cx="27337" cy="204739"/>
          </a:xfrm>
        </p:grpSpPr>
        <p:sp>
          <p:nvSpPr>
            <p:cNvPr name="Freeform 3" id="3"/>
            <p:cNvSpPr/>
            <p:nvPr/>
          </p:nvSpPr>
          <p:spPr>
            <a:xfrm flipH="false" flipV="false" rot="0">
              <a:off x="0" y="0"/>
              <a:ext cx="27337" cy="204739"/>
            </a:xfrm>
            <a:custGeom>
              <a:avLst/>
              <a:gdLst/>
              <a:ahLst/>
              <a:cxnLst/>
              <a:rect r="r" b="b" t="t" l="l"/>
              <a:pathLst>
                <a:path h="204739" w="27337">
                  <a:moveTo>
                    <a:pt x="0" y="0"/>
                  </a:moveTo>
                  <a:lnTo>
                    <a:pt x="27337" y="0"/>
                  </a:lnTo>
                  <a:lnTo>
                    <a:pt x="27337" y="204739"/>
                  </a:lnTo>
                  <a:lnTo>
                    <a:pt x="0" y="204739"/>
                  </a:lnTo>
                  <a:close/>
                </a:path>
              </a:pathLst>
            </a:custGeom>
            <a:solidFill>
              <a:srgbClr val="FFBD59"/>
            </a:solidFill>
          </p:spPr>
        </p:sp>
        <p:sp>
          <p:nvSpPr>
            <p:cNvPr name="TextBox 4" id="4"/>
            <p:cNvSpPr txBox="true"/>
            <p:nvPr/>
          </p:nvSpPr>
          <p:spPr>
            <a:xfrm>
              <a:off x="0" y="-38100"/>
              <a:ext cx="27337" cy="24283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914810" y="2102765"/>
            <a:ext cx="6682708" cy="8442339"/>
            <a:chOff x="0" y="0"/>
            <a:chExt cx="1035326" cy="1307939"/>
          </a:xfrm>
        </p:grpSpPr>
        <p:sp>
          <p:nvSpPr>
            <p:cNvPr name="Freeform 6" id="6"/>
            <p:cNvSpPr/>
            <p:nvPr/>
          </p:nvSpPr>
          <p:spPr>
            <a:xfrm flipH="false" flipV="false" rot="0">
              <a:off x="0" y="0"/>
              <a:ext cx="1035326" cy="1307939"/>
            </a:xfrm>
            <a:custGeom>
              <a:avLst/>
              <a:gdLst/>
              <a:ahLst/>
              <a:cxnLst/>
              <a:rect r="r" b="b" t="t" l="l"/>
              <a:pathLst>
                <a:path h="1307939" w="1035326">
                  <a:moveTo>
                    <a:pt x="0" y="0"/>
                  </a:moveTo>
                  <a:lnTo>
                    <a:pt x="1035326" y="0"/>
                  </a:lnTo>
                  <a:lnTo>
                    <a:pt x="1035326" y="1307939"/>
                  </a:lnTo>
                  <a:lnTo>
                    <a:pt x="0" y="1307939"/>
                  </a:lnTo>
                  <a:close/>
                </a:path>
              </a:pathLst>
            </a:custGeom>
            <a:blipFill>
              <a:blip r:embed="rId2"/>
              <a:stretch>
                <a:fillRect l="0" t="-9367" r="0" b="-9367"/>
              </a:stretch>
            </a:blipFill>
          </p:spPr>
        </p:sp>
      </p:grpSp>
      <p:sp>
        <p:nvSpPr>
          <p:cNvPr name="AutoShape 7" id="7"/>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8" id="8"/>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520326" y="2541377"/>
            <a:ext cx="8394484" cy="1305869"/>
          </a:xfrm>
          <a:prstGeom prst="rect">
            <a:avLst/>
          </a:prstGeom>
        </p:spPr>
        <p:txBody>
          <a:bodyPr anchor="t" rtlCol="false" tIns="0" lIns="0" bIns="0" rIns="0">
            <a:spAutoFit/>
          </a:bodyPr>
          <a:lstStyle/>
          <a:p>
            <a:pPr algn="l">
              <a:lnSpc>
                <a:spcPts val="6505"/>
              </a:lnSpc>
            </a:pPr>
            <a:r>
              <a:rPr lang="en-US" sz="4646">
                <a:solidFill>
                  <a:srgbClr val="000000"/>
                </a:solidFill>
                <a:latin typeface="Cy Grotesk Grand Bold"/>
                <a:ea typeface="Cy Grotesk Grand Bold"/>
                <a:cs typeface="Cy Grotesk Grand Bold"/>
                <a:sym typeface="Cy Grotesk Grand Bold"/>
              </a:rPr>
              <a:t>PROBLEM:</a:t>
            </a:r>
          </a:p>
          <a:p>
            <a:pPr algn="l">
              <a:lnSpc>
                <a:spcPts val="3869"/>
              </a:lnSpc>
            </a:pPr>
            <a:r>
              <a:rPr lang="en-US" sz="2763">
                <a:solidFill>
                  <a:srgbClr val="000000"/>
                </a:solidFill>
                <a:latin typeface="Cy Grotesk Grand Bold"/>
                <a:ea typeface="Cy Grotesk Grand Bold"/>
                <a:cs typeface="Cy Grotesk Grand Bold"/>
                <a:sym typeface="Cy Grotesk Grand Bold"/>
              </a:rPr>
              <a:t>METADATA ISSUES </a:t>
            </a:r>
          </a:p>
        </p:txBody>
      </p:sp>
      <p:sp>
        <p:nvSpPr>
          <p:cNvPr name="TextBox 11" id="11"/>
          <p:cNvSpPr txBox="true"/>
          <p:nvPr/>
        </p:nvSpPr>
        <p:spPr>
          <a:xfrm rot="0">
            <a:off x="1520326" y="4176237"/>
            <a:ext cx="6157546" cy="4083098"/>
          </a:xfrm>
          <a:prstGeom prst="rect">
            <a:avLst/>
          </a:prstGeom>
        </p:spPr>
        <p:txBody>
          <a:bodyPr anchor="t" rtlCol="false" tIns="0" lIns="0" bIns="0" rIns="0">
            <a:spAutoFit/>
          </a:bodyPr>
          <a:lstStyle/>
          <a:p>
            <a:pPr algn="l">
              <a:lnSpc>
                <a:spcPts val="3295"/>
              </a:lnSpc>
            </a:pPr>
            <a:r>
              <a:rPr lang="en-US" sz="2353">
                <a:solidFill>
                  <a:srgbClr val="000000"/>
                </a:solidFill>
                <a:latin typeface="Inter Bold"/>
                <a:ea typeface="Inter Bold"/>
                <a:cs typeface="Inter Bold"/>
                <a:sym typeface="Inter Bold"/>
              </a:rPr>
              <a:t>Metadata, the essential information about a musical work, plays a pivotal role in the music industry. </a:t>
            </a:r>
          </a:p>
          <a:p>
            <a:pPr algn="l">
              <a:lnSpc>
                <a:spcPts val="3295"/>
              </a:lnSpc>
            </a:pPr>
          </a:p>
          <a:p>
            <a:pPr algn="l">
              <a:lnSpc>
                <a:spcPts val="3295"/>
              </a:lnSpc>
            </a:pPr>
            <a:r>
              <a:rPr lang="en-US" sz="2353">
                <a:solidFill>
                  <a:srgbClr val="000000"/>
                </a:solidFill>
                <a:latin typeface="Inter Bold"/>
                <a:ea typeface="Inter Bold"/>
                <a:cs typeface="Inter Bold"/>
                <a:sym typeface="Inter Bold"/>
              </a:rPr>
              <a:t>Accurate metadata, including song titles, artist names, ISRC (International Standard recording Code), and composer details, is crucial for identifying rights holders and ensuring correct royalty distribution.</a:t>
            </a:r>
          </a:p>
        </p:txBody>
      </p:sp>
      <p:sp>
        <p:nvSpPr>
          <p:cNvPr name="TextBox 12" id="12"/>
          <p:cNvSpPr txBox="true"/>
          <p:nvPr/>
        </p:nvSpPr>
        <p:spPr>
          <a:xfrm rot="0">
            <a:off x="14297183" y="839787"/>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DH</a:t>
            </a:r>
          </a:p>
        </p:txBody>
      </p:sp>
      <p:grpSp>
        <p:nvGrpSpPr>
          <p:cNvPr name="Group 13" id="13"/>
          <p:cNvGrpSpPr/>
          <p:nvPr/>
        </p:nvGrpSpPr>
        <p:grpSpPr>
          <a:xfrm rot="0">
            <a:off x="1997058" y="761016"/>
            <a:ext cx="2015352" cy="627911"/>
            <a:chOff x="0" y="0"/>
            <a:chExt cx="530792" cy="165376"/>
          </a:xfrm>
        </p:grpSpPr>
        <p:sp>
          <p:nvSpPr>
            <p:cNvPr name="Freeform 14" id="14"/>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5" id="15"/>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2374713"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04</a:t>
            </a:r>
          </a:p>
        </p:txBody>
      </p:sp>
      <p:sp>
        <p:nvSpPr>
          <p:cNvPr name="Freeform 17" id="17"/>
          <p:cNvSpPr/>
          <p:nvPr/>
        </p:nvSpPr>
        <p:spPr>
          <a:xfrm flipH="false" flipV="false" rot="5400000">
            <a:off x="3236664"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977726" y="8640335"/>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9461113" y="2669367"/>
            <a:ext cx="126516" cy="947523"/>
            <a:chOff x="0" y="0"/>
            <a:chExt cx="27337" cy="204739"/>
          </a:xfrm>
        </p:grpSpPr>
        <p:sp>
          <p:nvSpPr>
            <p:cNvPr name="Freeform 3" id="3"/>
            <p:cNvSpPr/>
            <p:nvPr/>
          </p:nvSpPr>
          <p:spPr>
            <a:xfrm flipH="false" flipV="false" rot="0">
              <a:off x="0" y="0"/>
              <a:ext cx="27337" cy="204739"/>
            </a:xfrm>
            <a:custGeom>
              <a:avLst/>
              <a:gdLst/>
              <a:ahLst/>
              <a:cxnLst/>
              <a:rect r="r" b="b" t="t" l="l"/>
              <a:pathLst>
                <a:path h="204739" w="27337">
                  <a:moveTo>
                    <a:pt x="0" y="0"/>
                  </a:moveTo>
                  <a:lnTo>
                    <a:pt x="27337" y="0"/>
                  </a:lnTo>
                  <a:lnTo>
                    <a:pt x="27337" y="204739"/>
                  </a:lnTo>
                  <a:lnTo>
                    <a:pt x="0" y="204739"/>
                  </a:lnTo>
                  <a:close/>
                </a:path>
              </a:pathLst>
            </a:custGeom>
            <a:solidFill>
              <a:srgbClr val="FFBD59"/>
            </a:solidFill>
          </p:spPr>
        </p:sp>
        <p:sp>
          <p:nvSpPr>
            <p:cNvPr name="TextBox 4" id="4"/>
            <p:cNvSpPr txBox="true"/>
            <p:nvPr/>
          </p:nvSpPr>
          <p:spPr>
            <a:xfrm>
              <a:off x="0" y="-38100"/>
              <a:ext cx="27337" cy="24283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62509" y="2297059"/>
            <a:ext cx="6605586" cy="66055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25000" r="0" b="-25000"/>
              </a:stretch>
            </a:blipFill>
          </p:spPr>
        </p:sp>
      </p:grpSp>
      <p:sp>
        <p:nvSpPr>
          <p:cNvPr name="AutoShape 7" id="7"/>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8" id="8"/>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8802507" y="3420143"/>
            <a:ext cx="8730469" cy="1344404"/>
          </a:xfrm>
          <a:prstGeom prst="rect">
            <a:avLst/>
          </a:prstGeom>
        </p:spPr>
        <p:txBody>
          <a:bodyPr anchor="t" rtlCol="false" tIns="0" lIns="0" bIns="0" rIns="0">
            <a:spAutoFit/>
          </a:bodyPr>
          <a:lstStyle/>
          <a:p>
            <a:pPr algn="l">
              <a:lnSpc>
                <a:spcPts val="6737"/>
              </a:lnSpc>
            </a:pPr>
            <a:r>
              <a:rPr lang="en-US" sz="4812">
                <a:solidFill>
                  <a:srgbClr val="000000"/>
                </a:solidFill>
                <a:latin typeface="Cy Grotesk Grand Bold"/>
                <a:ea typeface="Cy Grotesk Grand Bold"/>
                <a:cs typeface="Cy Grotesk Grand Bold"/>
                <a:sym typeface="Cy Grotesk Grand Bold"/>
              </a:rPr>
              <a:t>PROBLEM:</a:t>
            </a:r>
          </a:p>
          <a:p>
            <a:pPr algn="l">
              <a:lnSpc>
                <a:spcPts val="4007"/>
              </a:lnSpc>
            </a:pPr>
            <a:r>
              <a:rPr lang="en-US" sz="2862">
                <a:solidFill>
                  <a:srgbClr val="000000"/>
                </a:solidFill>
                <a:latin typeface="Cy Grotesk Grand Bold"/>
                <a:ea typeface="Cy Grotesk Grand Bold"/>
                <a:cs typeface="Cy Grotesk Grand Bold"/>
                <a:sym typeface="Cy Grotesk Grand Bold"/>
              </a:rPr>
              <a:t>SAMPLING AND INTERPOLATION</a:t>
            </a:r>
          </a:p>
        </p:txBody>
      </p:sp>
      <p:sp>
        <p:nvSpPr>
          <p:cNvPr name="TextBox 11" id="11"/>
          <p:cNvSpPr txBox="true"/>
          <p:nvPr/>
        </p:nvSpPr>
        <p:spPr>
          <a:xfrm rot="0">
            <a:off x="8802507" y="5044205"/>
            <a:ext cx="7161523" cy="2142609"/>
          </a:xfrm>
          <a:prstGeom prst="rect">
            <a:avLst/>
          </a:prstGeom>
        </p:spPr>
        <p:txBody>
          <a:bodyPr anchor="t" rtlCol="false" tIns="0" lIns="0" bIns="0" rIns="0">
            <a:spAutoFit/>
          </a:bodyPr>
          <a:lstStyle/>
          <a:p>
            <a:pPr algn="l">
              <a:lnSpc>
                <a:spcPts val="3412"/>
              </a:lnSpc>
            </a:pPr>
            <a:r>
              <a:rPr lang="en-US" sz="2437">
                <a:solidFill>
                  <a:srgbClr val="000000"/>
                </a:solidFill>
                <a:latin typeface="Inter Bold"/>
                <a:ea typeface="Inter Bold"/>
                <a:cs typeface="Inter Bold"/>
                <a:sym typeface="Inter Bold"/>
              </a:rPr>
              <a:t>Notechain provides an audio fingerprinting system that shows similar songs in it’s directory, it is used as a security measure, in attempt to prevent fully plagiarized songs to enter the Notechain’s ecosystem</a:t>
            </a:r>
          </a:p>
        </p:txBody>
      </p:sp>
      <p:sp>
        <p:nvSpPr>
          <p:cNvPr name="TextBox 12" id="12"/>
          <p:cNvSpPr txBox="true"/>
          <p:nvPr/>
        </p:nvSpPr>
        <p:spPr>
          <a:xfrm rot="0">
            <a:off x="14297183" y="839787"/>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DH</a:t>
            </a:r>
          </a:p>
        </p:txBody>
      </p:sp>
      <p:grpSp>
        <p:nvGrpSpPr>
          <p:cNvPr name="Group 13" id="13"/>
          <p:cNvGrpSpPr/>
          <p:nvPr/>
        </p:nvGrpSpPr>
        <p:grpSpPr>
          <a:xfrm rot="0">
            <a:off x="1997058" y="761016"/>
            <a:ext cx="2015352" cy="627911"/>
            <a:chOff x="0" y="0"/>
            <a:chExt cx="530792" cy="165376"/>
          </a:xfrm>
        </p:grpSpPr>
        <p:sp>
          <p:nvSpPr>
            <p:cNvPr name="Freeform 14" id="14"/>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5" id="15"/>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2374713"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05</a:t>
            </a:r>
          </a:p>
        </p:txBody>
      </p:sp>
      <p:sp>
        <p:nvSpPr>
          <p:cNvPr name="Freeform 17" id="17"/>
          <p:cNvSpPr/>
          <p:nvPr/>
        </p:nvSpPr>
        <p:spPr>
          <a:xfrm flipH="false" flipV="false" rot="5400000">
            <a:off x="3236664"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470868" y="7301807"/>
            <a:ext cx="1326205" cy="1326205"/>
          </a:xfrm>
          <a:custGeom>
            <a:avLst/>
            <a:gdLst/>
            <a:ahLst/>
            <a:cxnLst/>
            <a:rect r="r" b="b" t="t" l="l"/>
            <a:pathLst>
              <a:path h="1326205" w="1326205">
                <a:moveTo>
                  <a:pt x="0" y="0"/>
                </a:moveTo>
                <a:lnTo>
                  <a:pt x="1326204" y="0"/>
                </a:lnTo>
                <a:lnTo>
                  <a:pt x="1326204" y="1326205"/>
                </a:lnTo>
                <a:lnTo>
                  <a:pt x="0" y="13262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2557254" y="1925972"/>
            <a:ext cx="103796" cy="777367"/>
            <a:chOff x="0" y="0"/>
            <a:chExt cx="27337" cy="204739"/>
          </a:xfrm>
        </p:grpSpPr>
        <p:sp>
          <p:nvSpPr>
            <p:cNvPr name="Freeform 3" id="3"/>
            <p:cNvSpPr/>
            <p:nvPr/>
          </p:nvSpPr>
          <p:spPr>
            <a:xfrm flipH="false" flipV="false" rot="0">
              <a:off x="0" y="0"/>
              <a:ext cx="27337" cy="204739"/>
            </a:xfrm>
            <a:custGeom>
              <a:avLst/>
              <a:gdLst/>
              <a:ahLst/>
              <a:cxnLst/>
              <a:rect r="r" b="b" t="t" l="l"/>
              <a:pathLst>
                <a:path h="204739" w="27337">
                  <a:moveTo>
                    <a:pt x="0" y="0"/>
                  </a:moveTo>
                  <a:lnTo>
                    <a:pt x="27337" y="0"/>
                  </a:lnTo>
                  <a:lnTo>
                    <a:pt x="27337" y="204739"/>
                  </a:lnTo>
                  <a:lnTo>
                    <a:pt x="0" y="204739"/>
                  </a:lnTo>
                  <a:close/>
                </a:path>
              </a:pathLst>
            </a:custGeom>
            <a:solidFill>
              <a:srgbClr val="FFBD59"/>
            </a:solidFill>
          </p:spPr>
        </p:sp>
        <p:sp>
          <p:nvSpPr>
            <p:cNvPr name="TextBox 4" id="4"/>
            <p:cNvSpPr txBox="true"/>
            <p:nvPr/>
          </p:nvSpPr>
          <p:spPr>
            <a:xfrm>
              <a:off x="0" y="-38100"/>
              <a:ext cx="27337" cy="242839"/>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6" id="6"/>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997058" y="761016"/>
            <a:ext cx="2015352" cy="627911"/>
            <a:chOff x="0" y="0"/>
            <a:chExt cx="530792" cy="165376"/>
          </a:xfrm>
        </p:grpSpPr>
        <p:sp>
          <p:nvSpPr>
            <p:cNvPr name="Freeform 9" id="9"/>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0" id="10"/>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false" flipV="false" rot="5400000">
            <a:off x="3236664"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335042" y="2786427"/>
            <a:ext cx="1718265" cy="1718265"/>
          </a:xfrm>
          <a:custGeom>
            <a:avLst/>
            <a:gdLst/>
            <a:ahLst/>
            <a:cxnLst/>
            <a:rect r="r" b="b" t="t" l="l"/>
            <a:pathLst>
              <a:path h="1718265" w="1718265">
                <a:moveTo>
                  <a:pt x="0" y="0"/>
                </a:moveTo>
                <a:lnTo>
                  <a:pt x="1718266" y="0"/>
                </a:lnTo>
                <a:lnTo>
                  <a:pt x="1718266" y="1718265"/>
                </a:lnTo>
                <a:lnTo>
                  <a:pt x="0" y="17182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8327211" y="1663189"/>
            <a:ext cx="8726096" cy="8195635"/>
          </a:xfrm>
          <a:custGeom>
            <a:avLst/>
            <a:gdLst/>
            <a:ahLst/>
            <a:cxnLst/>
            <a:rect r="r" b="b" t="t" l="l"/>
            <a:pathLst>
              <a:path h="8195635" w="8726096">
                <a:moveTo>
                  <a:pt x="0" y="0"/>
                </a:moveTo>
                <a:lnTo>
                  <a:pt x="8726097" y="0"/>
                </a:lnTo>
                <a:lnTo>
                  <a:pt x="8726097" y="8195634"/>
                </a:lnTo>
                <a:lnTo>
                  <a:pt x="0" y="8195634"/>
                </a:lnTo>
                <a:lnTo>
                  <a:pt x="0" y="0"/>
                </a:lnTo>
                <a:close/>
              </a:path>
            </a:pathLst>
          </a:custGeom>
          <a:blipFill>
            <a:blip r:embed="rId8"/>
            <a:stretch>
              <a:fillRect l="0" t="0" r="0" b="0"/>
            </a:stretch>
          </a:blipFill>
        </p:spPr>
      </p:sp>
      <p:sp>
        <p:nvSpPr>
          <p:cNvPr name="TextBox 14" id="14"/>
          <p:cNvSpPr txBox="true"/>
          <p:nvPr/>
        </p:nvSpPr>
        <p:spPr>
          <a:xfrm rot="0">
            <a:off x="2220469" y="2569571"/>
            <a:ext cx="5652658" cy="1376086"/>
          </a:xfrm>
          <a:prstGeom prst="rect">
            <a:avLst/>
          </a:prstGeom>
        </p:spPr>
        <p:txBody>
          <a:bodyPr anchor="t" rtlCol="false" tIns="0" lIns="0" bIns="0" rIns="0">
            <a:spAutoFit/>
          </a:bodyPr>
          <a:lstStyle/>
          <a:p>
            <a:pPr algn="l">
              <a:lnSpc>
                <a:spcPts val="5527"/>
              </a:lnSpc>
            </a:pPr>
            <a:r>
              <a:rPr lang="en-US" sz="3948">
                <a:solidFill>
                  <a:srgbClr val="000000"/>
                </a:solidFill>
                <a:latin typeface="Cy Grotesk Grand Bold"/>
                <a:ea typeface="Cy Grotesk Grand Bold"/>
                <a:cs typeface="Cy Grotesk Grand Bold"/>
                <a:sym typeface="Cy Grotesk Grand Bold"/>
              </a:rPr>
              <a:t>SIMPLE ILLUSTRATION</a:t>
            </a:r>
          </a:p>
        </p:txBody>
      </p:sp>
      <p:sp>
        <p:nvSpPr>
          <p:cNvPr name="TextBox 15" id="15"/>
          <p:cNvSpPr txBox="true"/>
          <p:nvPr/>
        </p:nvSpPr>
        <p:spPr>
          <a:xfrm rot="0">
            <a:off x="14297183" y="868362"/>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DH TEAM</a:t>
            </a:r>
          </a:p>
        </p:txBody>
      </p:sp>
      <p:sp>
        <p:nvSpPr>
          <p:cNvPr name="TextBox 16" id="16"/>
          <p:cNvSpPr txBox="true"/>
          <p:nvPr/>
        </p:nvSpPr>
        <p:spPr>
          <a:xfrm rot="0">
            <a:off x="2374713"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TextBox 2" id="2"/>
          <p:cNvSpPr txBox="true"/>
          <p:nvPr/>
        </p:nvSpPr>
        <p:spPr>
          <a:xfrm rot="0">
            <a:off x="1155962" y="4151630"/>
            <a:ext cx="15976077" cy="1625599"/>
          </a:xfrm>
          <a:prstGeom prst="rect">
            <a:avLst/>
          </a:prstGeom>
        </p:spPr>
        <p:txBody>
          <a:bodyPr anchor="t" rtlCol="false" tIns="0" lIns="0" bIns="0" rIns="0">
            <a:spAutoFit/>
          </a:bodyPr>
          <a:lstStyle/>
          <a:p>
            <a:pPr algn="ctr">
              <a:lnSpc>
                <a:spcPts val="13300"/>
              </a:lnSpc>
            </a:pPr>
            <a:r>
              <a:rPr lang="en-US" sz="9500" spc="437">
                <a:solidFill>
                  <a:srgbClr val="000000"/>
                </a:solidFill>
                <a:latin typeface="Cy Grotesk Grand Bold"/>
                <a:ea typeface="Cy Grotesk Grand Bold"/>
                <a:cs typeface="Cy Grotesk Grand Bold"/>
                <a:sym typeface="Cy Grotesk Grand Bold"/>
              </a:rPr>
              <a:t>THANK YOU</a:t>
            </a:r>
          </a:p>
        </p:txBody>
      </p:sp>
      <p:sp>
        <p:nvSpPr>
          <p:cNvPr name="AutoShape 3" id="3"/>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4" id="4"/>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98822"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314006" y="743319"/>
            <a:ext cx="3524503" cy="627911"/>
            <a:chOff x="0" y="0"/>
            <a:chExt cx="928264" cy="165376"/>
          </a:xfrm>
        </p:grpSpPr>
        <p:sp>
          <p:nvSpPr>
            <p:cNvPr name="Freeform 8" id="8"/>
            <p:cNvSpPr/>
            <p:nvPr/>
          </p:nvSpPr>
          <p:spPr>
            <a:xfrm flipH="false" flipV="false" rot="0">
              <a:off x="0" y="0"/>
              <a:ext cx="928264" cy="165376"/>
            </a:xfrm>
            <a:custGeom>
              <a:avLst/>
              <a:gdLst/>
              <a:ahLst/>
              <a:cxnLst/>
              <a:rect r="r" b="b" t="t" l="l"/>
              <a:pathLst>
                <a:path h="165376" w="928264">
                  <a:moveTo>
                    <a:pt x="82688" y="0"/>
                  </a:moveTo>
                  <a:lnTo>
                    <a:pt x="845576" y="0"/>
                  </a:lnTo>
                  <a:cubicBezTo>
                    <a:pt x="867506" y="0"/>
                    <a:pt x="888538" y="8712"/>
                    <a:pt x="904045" y="24219"/>
                  </a:cubicBezTo>
                  <a:cubicBezTo>
                    <a:pt x="919552" y="39726"/>
                    <a:pt x="928264" y="60758"/>
                    <a:pt x="928264" y="82688"/>
                  </a:cubicBezTo>
                  <a:lnTo>
                    <a:pt x="928264" y="82688"/>
                  </a:lnTo>
                  <a:cubicBezTo>
                    <a:pt x="928264" y="104618"/>
                    <a:pt x="919552" y="125650"/>
                    <a:pt x="904045" y="141157"/>
                  </a:cubicBezTo>
                  <a:cubicBezTo>
                    <a:pt x="888538" y="156664"/>
                    <a:pt x="867506" y="165376"/>
                    <a:pt x="845576"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9" id="9"/>
            <p:cNvSpPr txBox="true"/>
            <p:nvPr/>
          </p:nvSpPr>
          <p:spPr>
            <a:xfrm>
              <a:off x="0" y="-38100"/>
              <a:ext cx="928264" cy="203476"/>
            </a:xfrm>
            <a:prstGeom prst="rect">
              <a:avLst/>
            </a:prstGeom>
          </p:spPr>
          <p:txBody>
            <a:bodyPr anchor="ctr" rtlCol="false" tIns="50800" lIns="50800" bIns="50800" rIns="50800"/>
            <a:lstStyle/>
            <a:p>
              <a:pPr algn="ctr">
                <a:lnSpc>
                  <a:spcPts val="2799"/>
                </a:lnSpc>
              </a:pPr>
            </a:p>
          </p:txBody>
        </p:sp>
      </p:grpSp>
      <p:sp>
        <p:nvSpPr>
          <p:cNvPr name="TextBox 10" id="10"/>
          <p:cNvSpPr txBox="true"/>
          <p:nvPr/>
        </p:nvSpPr>
        <p:spPr>
          <a:xfrm rot="0">
            <a:off x="6875603" y="868362"/>
            <a:ext cx="4536794"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DH</a:t>
            </a:r>
          </a:p>
        </p:txBody>
      </p:sp>
      <p:sp>
        <p:nvSpPr>
          <p:cNvPr name="AutoShape 11" id="11"/>
          <p:cNvSpPr/>
          <p:nvPr/>
        </p:nvSpPr>
        <p:spPr>
          <a:xfrm>
            <a:off x="-500373" y="8743366"/>
            <a:ext cx="19148028" cy="0"/>
          </a:xfrm>
          <a:prstGeom prst="line">
            <a:avLst/>
          </a:prstGeom>
          <a:ln cap="flat" w="9525">
            <a:solidFill>
              <a:srgbClr val="000000"/>
            </a:solidFill>
            <a:prstDash val="solid"/>
            <a:headEnd type="none" len="sm" w="sm"/>
            <a:tailEnd type="none" len="sm" w="sm"/>
          </a:ln>
        </p:spPr>
      </p:sp>
      <p:sp>
        <p:nvSpPr>
          <p:cNvPr name="AutoShape 12" id="12"/>
          <p:cNvSpPr/>
          <p:nvPr/>
        </p:nvSpPr>
        <p:spPr>
          <a:xfrm>
            <a:off x="-500373" y="9721443"/>
            <a:ext cx="19148028" cy="0"/>
          </a:xfrm>
          <a:prstGeom prst="line">
            <a:avLst/>
          </a:prstGeom>
          <a:ln cap="flat" w="9525">
            <a:solidFill>
              <a:srgbClr val="000000"/>
            </a:solidFill>
            <a:prstDash val="solid"/>
            <a:headEnd type="none" len="sm" w="sm"/>
            <a:tailEnd type="none" len="sm" w="sm"/>
          </a:ln>
        </p:spPr>
      </p:sp>
      <p:sp>
        <p:nvSpPr>
          <p:cNvPr name="Freeform 13" id="13"/>
          <p:cNvSpPr/>
          <p:nvPr/>
        </p:nvSpPr>
        <p:spPr>
          <a:xfrm flipH="false" flipV="false" rot="0">
            <a:off x="866324" y="9107487"/>
            <a:ext cx="324752" cy="324752"/>
          </a:xfrm>
          <a:custGeom>
            <a:avLst/>
            <a:gdLst/>
            <a:ahLst/>
            <a:cxnLst/>
            <a:rect r="r" b="b" t="t" l="l"/>
            <a:pathLst>
              <a:path h="324752" w="324752">
                <a:moveTo>
                  <a:pt x="0" y="0"/>
                </a:moveTo>
                <a:lnTo>
                  <a:pt x="324752" y="0"/>
                </a:lnTo>
                <a:lnTo>
                  <a:pt x="324752" y="324753"/>
                </a:lnTo>
                <a:lnTo>
                  <a:pt x="0" y="32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098822" y="9107487"/>
            <a:ext cx="324752" cy="324752"/>
          </a:xfrm>
          <a:custGeom>
            <a:avLst/>
            <a:gdLst/>
            <a:ahLst/>
            <a:cxnLst/>
            <a:rect r="r" b="b" t="t" l="l"/>
            <a:pathLst>
              <a:path h="324752" w="324752">
                <a:moveTo>
                  <a:pt x="0" y="0"/>
                </a:moveTo>
                <a:lnTo>
                  <a:pt x="324752" y="0"/>
                </a:lnTo>
                <a:lnTo>
                  <a:pt x="324752" y="324753"/>
                </a:lnTo>
                <a:lnTo>
                  <a:pt x="0" y="32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1977740" y="8895925"/>
            <a:ext cx="4703910" cy="627911"/>
            <a:chOff x="0" y="0"/>
            <a:chExt cx="1238890" cy="165376"/>
          </a:xfrm>
        </p:grpSpPr>
        <p:sp>
          <p:nvSpPr>
            <p:cNvPr name="Freeform 16" id="16"/>
            <p:cNvSpPr/>
            <p:nvPr/>
          </p:nvSpPr>
          <p:spPr>
            <a:xfrm flipH="false" flipV="false" rot="0">
              <a:off x="0" y="0"/>
              <a:ext cx="1238890" cy="165376"/>
            </a:xfrm>
            <a:custGeom>
              <a:avLst/>
              <a:gdLst/>
              <a:ahLst/>
              <a:cxnLst/>
              <a:rect r="r" b="b" t="t" l="l"/>
              <a:pathLst>
                <a:path h="165376" w="1238890">
                  <a:moveTo>
                    <a:pt x="82688" y="0"/>
                  </a:moveTo>
                  <a:lnTo>
                    <a:pt x="1156202" y="0"/>
                  </a:lnTo>
                  <a:cubicBezTo>
                    <a:pt x="1178132" y="0"/>
                    <a:pt x="1199164" y="8712"/>
                    <a:pt x="1214671" y="24219"/>
                  </a:cubicBezTo>
                  <a:cubicBezTo>
                    <a:pt x="1230178" y="39726"/>
                    <a:pt x="1238890" y="60758"/>
                    <a:pt x="1238890" y="82688"/>
                  </a:cubicBezTo>
                  <a:lnTo>
                    <a:pt x="1238890" y="82688"/>
                  </a:lnTo>
                  <a:cubicBezTo>
                    <a:pt x="1238890" y="128355"/>
                    <a:pt x="1201869" y="165376"/>
                    <a:pt x="1156202"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7" id="17"/>
            <p:cNvSpPr txBox="true"/>
            <p:nvPr/>
          </p:nvSpPr>
          <p:spPr>
            <a:xfrm>
              <a:off x="0" y="-38100"/>
              <a:ext cx="1238890" cy="203476"/>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629479" y="8895925"/>
            <a:ext cx="3242673" cy="627911"/>
            <a:chOff x="0" y="0"/>
            <a:chExt cx="854037" cy="165376"/>
          </a:xfrm>
        </p:grpSpPr>
        <p:sp>
          <p:nvSpPr>
            <p:cNvPr name="Freeform 19" id="19"/>
            <p:cNvSpPr/>
            <p:nvPr/>
          </p:nvSpPr>
          <p:spPr>
            <a:xfrm flipH="false" flipV="false" rot="0">
              <a:off x="0" y="0"/>
              <a:ext cx="854037" cy="165376"/>
            </a:xfrm>
            <a:custGeom>
              <a:avLst/>
              <a:gdLst/>
              <a:ahLst/>
              <a:cxnLst/>
              <a:rect r="r" b="b" t="t" l="l"/>
              <a:pathLst>
                <a:path h="165376" w="854037">
                  <a:moveTo>
                    <a:pt x="82688" y="0"/>
                  </a:moveTo>
                  <a:lnTo>
                    <a:pt x="771349" y="0"/>
                  </a:lnTo>
                  <a:cubicBezTo>
                    <a:pt x="793280" y="0"/>
                    <a:pt x="814312" y="8712"/>
                    <a:pt x="829819" y="24219"/>
                  </a:cubicBezTo>
                  <a:cubicBezTo>
                    <a:pt x="845325" y="39726"/>
                    <a:pt x="854037" y="60758"/>
                    <a:pt x="854037" y="82688"/>
                  </a:cubicBezTo>
                  <a:lnTo>
                    <a:pt x="854037" y="82688"/>
                  </a:lnTo>
                  <a:cubicBezTo>
                    <a:pt x="854037" y="104618"/>
                    <a:pt x="845325" y="125650"/>
                    <a:pt x="829819" y="141157"/>
                  </a:cubicBezTo>
                  <a:cubicBezTo>
                    <a:pt x="814312" y="156664"/>
                    <a:pt x="793280" y="165376"/>
                    <a:pt x="771349"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20" id="20"/>
            <p:cNvSpPr txBox="true"/>
            <p:nvPr/>
          </p:nvSpPr>
          <p:spPr>
            <a:xfrm>
              <a:off x="0" y="-38100"/>
              <a:ext cx="854037" cy="203476"/>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5153982" y="8895925"/>
            <a:ext cx="6577668" cy="627911"/>
            <a:chOff x="0" y="0"/>
            <a:chExt cx="1732390" cy="165376"/>
          </a:xfrm>
        </p:grpSpPr>
        <p:sp>
          <p:nvSpPr>
            <p:cNvPr name="Freeform 22" id="22"/>
            <p:cNvSpPr/>
            <p:nvPr/>
          </p:nvSpPr>
          <p:spPr>
            <a:xfrm flipH="false" flipV="false" rot="0">
              <a:off x="0" y="0"/>
              <a:ext cx="1732390" cy="165376"/>
            </a:xfrm>
            <a:custGeom>
              <a:avLst/>
              <a:gdLst/>
              <a:ahLst/>
              <a:cxnLst/>
              <a:rect r="r" b="b" t="t" l="l"/>
              <a:pathLst>
                <a:path h="165376" w="1732390">
                  <a:moveTo>
                    <a:pt x="60027" y="0"/>
                  </a:moveTo>
                  <a:lnTo>
                    <a:pt x="1672363" y="0"/>
                  </a:lnTo>
                  <a:cubicBezTo>
                    <a:pt x="1688283" y="0"/>
                    <a:pt x="1703551" y="6324"/>
                    <a:pt x="1714808" y="17582"/>
                  </a:cubicBezTo>
                  <a:cubicBezTo>
                    <a:pt x="1726066" y="28839"/>
                    <a:pt x="1732390" y="44107"/>
                    <a:pt x="1732390" y="60027"/>
                  </a:cubicBezTo>
                  <a:lnTo>
                    <a:pt x="1732390" y="105349"/>
                  </a:lnTo>
                  <a:cubicBezTo>
                    <a:pt x="1732390" y="138501"/>
                    <a:pt x="1705515" y="165376"/>
                    <a:pt x="1672363" y="165376"/>
                  </a:cubicBezTo>
                  <a:lnTo>
                    <a:pt x="60027" y="165376"/>
                  </a:lnTo>
                  <a:cubicBezTo>
                    <a:pt x="44107" y="165376"/>
                    <a:pt x="28839" y="159051"/>
                    <a:pt x="17582" y="147794"/>
                  </a:cubicBezTo>
                  <a:cubicBezTo>
                    <a:pt x="6324" y="136537"/>
                    <a:pt x="0" y="121269"/>
                    <a:pt x="0" y="105349"/>
                  </a:cubicBezTo>
                  <a:lnTo>
                    <a:pt x="0" y="60027"/>
                  </a:lnTo>
                  <a:cubicBezTo>
                    <a:pt x="0" y="44107"/>
                    <a:pt x="6324" y="28839"/>
                    <a:pt x="17582" y="17582"/>
                  </a:cubicBezTo>
                  <a:cubicBezTo>
                    <a:pt x="28839" y="6324"/>
                    <a:pt x="44107" y="0"/>
                    <a:pt x="60027" y="0"/>
                  </a:cubicBezTo>
                  <a:close/>
                </a:path>
              </a:pathLst>
            </a:custGeom>
            <a:solidFill>
              <a:srgbClr val="000000">
                <a:alpha val="0"/>
              </a:srgbClr>
            </a:solidFill>
            <a:ln w="9525" cap="rnd">
              <a:solidFill>
                <a:srgbClr val="000000"/>
              </a:solidFill>
              <a:prstDash val="solid"/>
              <a:round/>
            </a:ln>
          </p:spPr>
        </p:sp>
        <p:sp>
          <p:nvSpPr>
            <p:cNvPr name="TextBox 23" id="23"/>
            <p:cNvSpPr txBox="true"/>
            <p:nvPr/>
          </p:nvSpPr>
          <p:spPr>
            <a:xfrm>
              <a:off x="0" y="-38100"/>
              <a:ext cx="1732390" cy="203476"/>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12061299" y="9059862"/>
            <a:ext cx="4536794"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NOTECHAIN4ALL.COM</a:t>
            </a:r>
          </a:p>
        </p:txBody>
      </p:sp>
      <p:sp>
        <p:nvSpPr>
          <p:cNvPr name="TextBox 25" id="25"/>
          <p:cNvSpPr txBox="true"/>
          <p:nvPr/>
        </p:nvSpPr>
        <p:spPr>
          <a:xfrm rot="0">
            <a:off x="1796596" y="9059862"/>
            <a:ext cx="2767524"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+6285175196248</a:t>
            </a:r>
          </a:p>
        </p:txBody>
      </p:sp>
      <p:sp>
        <p:nvSpPr>
          <p:cNvPr name="TextBox 26" id="26"/>
          <p:cNvSpPr txBox="true"/>
          <p:nvPr/>
        </p:nvSpPr>
        <p:spPr>
          <a:xfrm rot="0">
            <a:off x="5321099" y="9059862"/>
            <a:ext cx="6410551"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NOW</a:t>
            </a:r>
          </a:p>
        </p:txBody>
      </p:sp>
      <p:sp>
        <p:nvSpPr>
          <p:cNvPr name="Freeform 27" id="27"/>
          <p:cNvSpPr/>
          <p:nvPr/>
        </p:nvSpPr>
        <p:spPr>
          <a:xfrm flipH="false" flipV="false" rot="0">
            <a:off x="1503374" y="4487190"/>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5772617" y="4487190"/>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DAGOTQwnOcs</dc:identifier>
  <dcterms:modified xsi:type="dcterms:W3CDTF">2011-08-01T06:04:30Z</dcterms:modified>
  <cp:revision>1</cp:revision>
  <dc:title>The World of Music</dc:title>
</cp:coreProperties>
</file>